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8" r:id="rId3"/>
    <p:sldId id="273" r:id="rId4"/>
    <p:sldId id="274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1" r:id="rId28"/>
    <p:sldId id="312" r:id="rId29"/>
    <p:sldId id="313" r:id="rId30"/>
    <p:sldId id="31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2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9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276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9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254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39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59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1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8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9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0B25-E811-46CF-8F6E-43011375EB95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76BBF80-2B40-421C-97CF-2EA27C39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4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55F1344-21C0-4DDD-BC6F-431BE3CC4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1"/>
            <a:ext cx="12192000" cy="7095067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46000"/>
              </a:lnSpc>
              <a:buFont typeface="Times New Roman" panose="02020603050405020304" pitchFamily="18" charset="0"/>
              <a:buChar char="–"/>
            </a:pPr>
            <a:r>
              <a:rPr lang="en-US" sz="1100" b="1" dirty="0">
                <a:effectLst/>
                <a:latin typeface="Times New Roman" panose="02020603050405020304" pitchFamily="18" charset="0"/>
              </a:rPr>
              <a:t>                                                                                                                                </a:t>
            </a:r>
            <a:r>
              <a:rPr lang="vi-VN" sz="1100" b="1" dirty="0">
                <a:effectLst/>
                <a:latin typeface="Times New Roman" panose="02020603050405020304" pitchFamily="18" charset="0"/>
              </a:rPr>
              <a:t>TRƯỜNG ĐẠI HỌC THỦ DẦU MỘT </a:t>
            </a:r>
            <a:endParaRPr lang="en-US" sz="1100" b="1" dirty="0">
              <a:effectLst/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46000"/>
              </a:lnSpc>
              <a:buFont typeface="Times New Roman" panose="02020603050405020304" pitchFamily="18" charset="0"/>
              <a:buChar char="–"/>
            </a:pPr>
            <a:r>
              <a:rPr lang="en-US" sz="1100" b="1" dirty="0">
                <a:latin typeface="Times New Roman" panose="02020603050405020304" pitchFamily="18" charset="0"/>
              </a:rPr>
              <a:t>                                                                                                                                 </a:t>
            </a:r>
            <a:r>
              <a:rPr lang="vi-VN" sz="1100" b="1" dirty="0">
                <a:effectLst/>
                <a:latin typeface="Times New Roman" panose="02020603050405020304" pitchFamily="18" charset="0"/>
              </a:rPr>
              <a:t>VIỆN KỸ THUẬT – CÔNG NGHỆ</a:t>
            </a:r>
            <a:endParaRPr lang="vi-VN" sz="1100" dirty="0">
              <a:effectLst/>
              <a:latin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vi-VN" sz="1100" b="1" dirty="0">
                <a:effectLst/>
                <a:latin typeface="Times New Roman" panose="02020603050405020304" pitchFamily="18" charset="0"/>
              </a:rPr>
              <a:t>***********</a:t>
            </a:r>
            <a:endParaRPr lang="en-US" sz="1100" b="1" dirty="0">
              <a:effectLst/>
              <a:latin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vi-VN" sz="1100" dirty="0">
              <a:effectLst/>
              <a:latin typeface="Times New Roman" panose="02020603050405020304" pitchFamily="18" charset="0"/>
            </a:endParaRPr>
          </a:p>
          <a:p>
            <a:endParaRPr lang="en-US" sz="11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B5E3A23-2E62-4EDF-B2B5-5B1FEA0AAF34}"/>
              </a:ext>
            </a:extLst>
          </p:cNvPr>
          <p:cNvSpPr txBox="1"/>
          <p:nvPr/>
        </p:nvSpPr>
        <p:spPr>
          <a:xfrm>
            <a:off x="1986652" y="1240735"/>
            <a:ext cx="75929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</a:rPr>
              <a:t>BÁO CÁO LẬP TRÌNH JAVA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</a:rPr>
              <a:t>                      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Xây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dựng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ứng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dụng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nhà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King Crab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518730E-C57A-483E-9400-AF37AC1D9EA5}"/>
              </a:ext>
            </a:extLst>
          </p:cNvPr>
          <p:cNvSpPr txBox="1"/>
          <p:nvPr/>
        </p:nvSpPr>
        <p:spPr>
          <a:xfrm>
            <a:off x="3384127" y="2069924"/>
            <a:ext cx="6096000" cy="4145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effectLst/>
                <a:latin typeface="Times New Roman" panose="02020603050405020304" pitchFamily="18" charset="0"/>
              </a:rPr>
              <a:t>Ngô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văn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Hiếu</a:t>
            </a:r>
            <a:r>
              <a:rPr lang="en-US" b="1" dirty="0">
                <a:latin typeface="Times New Roman" panose="02020603050405020304" pitchFamily="18" charset="0"/>
              </a:rPr>
              <a:t>-1924801030101</a:t>
            </a:r>
          </a:p>
          <a:p>
            <a:pPr marL="0" marR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effectLst/>
                <a:latin typeface="Times New Roman" panose="02020603050405020304" pitchFamily="18" charset="0"/>
              </a:rPr>
              <a:t>Hoàng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Quốc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Việt-1924801030312</a:t>
            </a:r>
          </a:p>
          <a:p>
            <a:pPr marL="0" marR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</a:rPr>
              <a:t>Lê Thanh Tuấn-1924801030291</a:t>
            </a:r>
          </a:p>
          <a:p>
            <a:pPr marL="0" marR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Times New Roman" panose="02020603050405020304" pitchFamily="18" charset="0"/>
              </a:rPr>
              <a:t>Nguyễn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Đăng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Khoa-1924801030133</a:t>
            </a:r>
          </a:p>
          <a:p>
            <a:pPr marL="0" marR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latin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</a:rPr>
              <a:t> :D19PM03</a:t>
            </a:r>
          </a:p>
          <a:p>
            <a:pPr marL="0" marR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</a:rPr>
              <a:t>	 D19PM03</a:t>
            </a:r>
          </a:p>
          <a:p>
            <a:pPr marL="0" marR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latin typeface="Times New Roman" panose="02020603050405020304" pitchFamily="18" charset="0"/>
              </a:rPr>
              <a:t>Ngành</a:t>
            </a:r>
            <a:r>
              <a:rPr lang="en-US" b="1" dirty="0">
                <a:latin typeface="Times New Roman" panose="02020603050405020304" pitchFamily="18" charset="0"/>
              </a:rPr>
              <a:t>: </a:t>
            </a:r>
            <a:r>
              <a:rPr lang="en-US" b="1" dirty="0" err="1">
                <a:latin typeface="Times New Roman" panose="02020603050405020304" pitchFamily="18" charset="0"/>
              </a:rPr>
              <a:t>Kỹ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Thuật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Phần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Mềm</a:t>
            </a:r>
            <a:endParaRPr lang="en-US" b="1" dirty="0">
              <a:latin typeface="Times New Roman" panose="02020603050405020304" pitchFamily="18" charset="0"/>
            </a:endParaRPr>
          </a:p>
          <a:p>
            <a:pPr marL="0" marR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effectLst/>
                <a:latin typeface="Times New Roman" panose="02020603050405020304" pitchFamily="18" charset="0"/>
              </a:rPr>
              <a:t>Giảng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Viên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Hướng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Dẫn:Nguyễn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Đình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</a:rPr>
              <a:t>Thọ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4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4.png">
            <a:extLst>
              <a:ext uri="{FF2B5EF4-FFF2-40B4-BE49-F238E27FC236}">
                <a16:creationId xmlns:a16="http://schemas.microsoft.com/office/drawing/2014/main" id="{2CC88D01-2D0E-4D37-B5A5-1DDE27551DA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0412" y="804863"/>
            <a:ext cx="5591175" cy="5248275"/>
          </a:xfrm>
          <a:prstGeom prst="rect">
            <a:avLst/>
          </a:prstGeom>
        </p:spPr>
      </p:pic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62FC013E-4A9F-46E0-8216-1D92902AE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2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ECD6C4A-A1D1-4307-86B4-70BE9810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5.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Sơ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đồ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hoạt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</a:t>
            </a:r>
            <a:r>
              <a:rPr lang="en-US" sz="1400" dirty="0">
                <a:latin typeface="Times New Roman" panose="02020603050405020304" pitchFamily="18" charset="0"/>
              </a:rPr>
              <a:t>ă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sửa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vi-VN" sz="140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4" name="image15.png">
            <a:extLst>
              <a:ext uri="{FF2B5EF4-FFF2-40B4-BE49-F238E27FC236}">
                <a16:creationId xmlns:a16="http://schemas.microsoft.com/office/drawing/2014/main" id="{F72E8ECC-E729-4F41-B9D3-587C12CB7D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7162" y="833438"/>
            <a:ext cx="4257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5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4B57E51-F55E-4674-AE25-B1B58408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280" y="-81280"/>
            <a:ext cx="12192000" cy="6857999"/>
          </a:xfrm>
        </p:spPr>
        <p:txBody>
          <a:bodyPr>
            <a:norm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6.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Sơ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đồ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hoạt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</a:t>
            </a:r>
            <a:r>
              <a:rPr lang="en-US" sz="1400" dirty="0">
                <a:latin typeface="Times New Roman" panose="02020603050405020304" pitchFamily="18" charset="0"/>
              </a:rPr>
              <a:t>ă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ng thêm món</a:t>
            </a:r>
            <a:r>
              <a:rPr lang="en-US" sz="1400" dirty="0">
                <a:latin typeface="Times New Roman" panose="02020603050405020304" pitchFamily="18" charset="0"/>
              </a:rPr>
              <a:t>                                                                      </a:t>
            </a:r>
            <a:endParaRPr lang="vi-VN" sz="140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4" name="image16.png">
            <a:extLst>
              <a:ext uri="{FF2B5EF4-FFF2-40B4-BE49-F238E27FC236}">
                <a16:creationId xmlns:a16="http://schemas.microsoft.com/office/drawing/2014/main" id="{CA570B58-DAAC-4208-B441-7F8BF5F0D2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1387" y="995363"/>
            <a:ext cx="52292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2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A625DD4-0BE9-45DD-B333-0457D0A0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039600" cy="6857999"/>
          </a:xfrm>
        </p:spPr>
        <p:txBody>
          <a:bodyPr>
            <a:norm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8.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Sơ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đồ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hoạt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</a:t>
            </a:r>
            <a:r>
              <a:rPr lang="en-US" sz="1400" dirty="0">
                <a:latin typeface="Times New Roman" panose="02020603050405020304" pitchFamily="18" charset="0"/>
              </a:rPr>
              <a:t>ă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ng thống kê</a:t>
            </a:r>
          </a:p>
        </p:txBody>
      </p:sp>
      <p:pic>
        <p:nvPicPr>
          <p:cNvPr id="4" name="image17.png">
            <a:extLst>
              <a:ext uri="{FF2B5EF4-FFF2-40B4-BE49-F238E27FC236}">
                <a16:creationId xmlns:a16="http://schemas.microsoft.com/office/drawing/2014/main" id="{C4D35258-1FC3-49DD-94B3-C53A91F9F5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9145" y="871538"/>
            <a:ext cx="555371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7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2FB47A4-B29E-4947-856D-8AFB1145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1200" b="1" i="1" dirty="0">
                <a:latin typeface="Times New Roman" panose="02020603050405020304" pitchFamily="18" charset="0"/>
              </a:rPr>
              <a:t>II: </a:t>
            </a:r>
            <a:r>
              <a:rPr lang="vi-VN" sz="1200" b="1" i="1" dirty="0" err="1">
                <a:effectLst/>
                <a:latin typeface="Times New Roman" panose="02020603050405020304" pitchFamily="18" charset="0"/>
              </a:rPr>
              <a:t>Thiết</a:t>
            </a:r>
            <a:r>
              <a:rPr lang="vi-VN" sz="12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200" b="1" i="1" dirty="0" err="1">
                <a:effectLst/>
                <a:latin typeface="Times New Roman" panose="02020603050405020304" pitchFamily="18" charset="0"/>
              </a:rPr>
              <a:t>kế</a:t>
            </a:r>
            <a:r>
              <a:rPr lang="vi-VN" sz="1200" b="1" i="1" dirty="0">
                <a:effectLst/>
                <a:latin typeface="Times New Roman" panose="02020603050405020304" pitchFamily="18" charset="0"/>
              </a:rPr>
              <a:t> cơ </a:t>
            </a:r>
            <a:r>
              <a:rPr lang="vi-VN" sz="1200" b="1" i="1" dirty="0" err="1">
                <a:effectLst/>
                <a:latin typeface="Times New Roman" panose="02020603050405020304" pitchFamily="18" charset="0"/>
              </a:rPr>
              <a:t>sở</a:t>
            </a:r>
            <a:r>
              <a:rPr lang="vi-VN" sz="12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200" b="1" i="1" dirty="0" err="1">
                <a:effectLst/>
                <a:latin typeface="Times New Roman" panose="02020603050405020304" pitchFamily="18" charset="0"/>
              </a:rPr>
              <a:t>dữ</a:t>
            </a:r>
            <a:r>
              <a:rPr lang="vi-VN" sz="12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200" b="1" i="1" dirty="0" err="1">
                <a:effectLst/>
                <a:latin typeface="Times New Roman" panose="02020603050405020304" pitchFamily="18" charset="0"/>
              </a:rPr>
              <a:t>liệu</a:t>
            </a:r>
            <a:endParaRPr lang="en-US" sz="1200" b="1" i="1" dirty="0">
              <a:effectLst/>
              <a:latin typeface="Times New Roman" panose="02020603050405020304" pitchFamily="18" charset="0"/>
            </a:endParaRPr>
          </a:p>
          <a:p>
            <a:r>
              <a:rPr lang="en-US" sz="1200" b="1" i="1" dirty="0">
                <a:latin typeface="Times New Roman" panose="02020603050405020304" pitchFamily="18" charset="0"/>
              </a:rPr>
              <a:t>            </a:t>
            </a:r>
            <a:r>
              <a:rPr lang="en-US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Các</a:t>
            </a:r>
            <a:r>
              <a:rPr lang="en-US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bảng</a:t>
            </a:r>
            <a:r>
              <a:rPr lang="en-US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trong</a:t>
            </a:r>
            <a:r>
              <a:rPr lang="en-US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CSDL</a:t>
            </a:r>
          </a:p>
          <a:p>
            <a:endParaRPr lang="vi-VN" sz="1200" b="1" dirty="0">
              <a:effectLst/>
              <a:latin typeface="Times New Roman" panose="02020603050405020304" pitchFamily="18" charset="0"/>
            </a:endParaRPr>
          </a:p>
          <a:p>
            <a:endParaRPr lang="en-US" sz="1200" dirty="0"/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4AD6668D-9ECB-4418-AE65-0EA631656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430832"/>
              </p:ext>
            </p:extLst>
          </p:nvPr>
        </p:nvGraphicFramePr>
        <p:xfrm>
          <a:off x="1355029" y="1325879"/>
          <a:ext cx="5890260" cy="2103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4020658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35428853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98759821"/>
                    </a:ext>
                  </a:extLst>
                </a:gridCol>
                <a:gridCol w="1455420">
                  <a:extLst>
                    <a:ext uri="{9D8B030D-6E8A-4147-A177-3AD203B41FA5}">
                      <a16:colId xmlns:a16="http://schemas.microsoft.com/office/drawing/2014/main" val="37094266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STT</a:t>
                      </a:r>
                      <a:endParaRPr lang="en-US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Tên bảng</a:t>
                      </a:r>
                      <a:endParaRPr lang="en-US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Thuộc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tính</a:t>
                      </a:r>
                      <a:endParaRPr lang="en-US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Mô tả</a:t>
                      </a:r>
                      <a:endParaRPr lang="en-US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99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  <a:endParaRPr lang="en-US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Annoucements</a:t>
                      </a:r>
                      <a:endParaRPr lang="en-US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u="heavy" dirty="0">
                          <a:effectLst/>
                        </a:rPr>
                        <a:t>message</a:t>
                      </a:r>
                      <a:r>
                        <a:rPr lang="en-US" dirty="0">
                          <a:effectLst/>
                        </a:rPr>
                        <a:t>, price, </a:t>
                      </a:r>
                      <a:r>
                        <a:rPr lang="en-US" dirty="0" err="1">
                          <a:effectLst/>
                        </a:rPr>
                        <a:t>menuItems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managerName</a:t>
                      </a:r>
                      <a:r>
                        <a:rPr lang="en-US" dirty="0">
                          <a:effectLst/>
                        </a:rPr>
                        <a:t> )</a:t>
                      </a:r>
                      <a:endParaRPr lang="en-US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err="1">
                          <a:effectLst/>
                        </a:rPr>
                        <a:t>Bảng</a:t>
                      </a:r>
                      <a:r>
                        <a:rPr lang="vi-VN" dirty="0">
                          <a:effectLst/>
                        </a:rPr>
                        <a:t> lưu </a:t>
                      </a:r>
                      <a:r>
                        <a:rPr lang="vi-VN" dirty="0" err="1">
                          <a:effectLst/>
                        </a:rPr>
                        <a:t>combo</a:t>
                      </a:r>
                      <a:r>
                        <a:rPr lang="vi-VN" dirty="0">
                          <a:effectLst/>
                        </a:rPr>
                        <a:t> </a:t>
                      </a:r>
                      <a:r>
                        <a:rPr lang="vi-VN" dirty="0" err="1">
                          <a:effectLst/>
                        </a:rPr>
                        <a:t>khuyến</a:t>
                      </a:r>
                      <a:r>
                        <a:rPr lang="vi-VN" dirty="0">
                          <a:effectLst/>
                        </a:rPr>
                        <a:t> </a:t>
                      </a:r>
                      <a:r>
                        <a:rPr lang="vi-VN" dirty="0" err="1">
                          <a:effectLst/>
                        </a:rPr>
                        <a:t>mãi</a:t>
                      </a:r>
                      <a:r>
                        <a:rPr lang="vi-VN" dirty="0">
                          <a:effectLst/>
                        </a:rPr>
                        <a:t> do </a:t>
                      </a:r>
                      <a:r>
                        <a:rPr lang="vi-VN" dirty="0" err="1">
                          <a:effectLst/>
                        </a:rPr>
                        <a:t>manager</a:t>
                      </a:r>
                      <a:r>
                        <a:rPr lang="vi-VN" dirty="0">
                          <a:effectLst/>
                        </a:rPr>
                        <a:t> thêm </a:t>
                      </a:r>
                      <a:r>
                        <a:rPr lang="vi-VN" dirty="0" err="1">
                          <a:effectLst/>
                        </a:rPr>
                        <a:t>vào</a:t>
                      </a:r>
                      <a:r>
                        <a:rPr lang="vi-VN" dirty="0">
                          <a:effectLst/>
                        </a:rPr>
                        <a:t>.</a:t>
                      </a:r>
                      <a:endParaRPr lang="vi-VN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3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27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79A717EE-E439-4856-91B3-5C4D3BBBAC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140139"/>
              </p:ext>
            </p:extLst>
          </p:nvPr>
        </p:nvGraphicFramePr>
        <p:xfrm>
          <a:off x="1971040" y="-14160"/>
          <a:ext cx="8402319" cy="6858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7740">
                  <a:extLst>
                    <a:ext uri="{9D8B030D-6E8A-4147-A177-3AD203B41FA5}">
                      <a16:colId xmlns:a16="http://schemas.microsoft.com/office/drawing/2014/main" val="708892407"/>
                    </a:ext>
                  </a:extLst>
                </a:gridCol>
                <a:gridCol w="1380303">
                  <a:extLst>
                    <a:ext uri="{9D8B030D-6E8A-4147-A177-3AD203B41FA5}">
                      <a16:colId xmlns:a16="http://schemas.microsoft.com/office/drawing/2014/main" val="728775236"/>
                    </a:ext>
                  </a:extLst>
                </a:gridCol>
                <a:gridCol w="4381912">
                  <a:extLst>
                    <a:ext uri="{9D8B030D-6E8A-4147-A177-3AD203B41FA5}">
                      <a16:colId xmlns:a16="http://schemas.microsoft.com/office/drawing/2014/main" val="849590604"/>
                    </a:ext>
                  </a:extLst>
                </a:gridCol>
                <a:gridCol w="2092364">
                  <a:extLst>
                    <a:ext uri="{9D8B030D-6E8A-4147-A177-3AD203B41FA5}">
                      <a16:colId xmlns:a16="http://schemas.microsoft.com/office/drawing/2014/main" val="2682165648"/>
                    </a:ext>
                  </a:extLst>
                </a:gridCol>
              </a:tblGrid>
              <a:tr h="60690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categories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</a:t>
                      </a:r>
                      <a:r>
                        <a:rPr lang="en-US" sz="1200" u="heavy">
                          <a:effectLst/>
                        </a:rPr>
                        <a:t>ID</a:t>
                      </a:r>
                      <a:r>
                        <a:rPr lang="en-US" sz="1200">
                          <a:effectLst/>
                        </a:rPr>
                        <a:t>,name)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</a:rPr>
                        <a:t>Lưu thông tin của các loại món ăn.</a:t>
                      </a:r>
                      <a:endParaRPr lang="vi-V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extLst>
                  <a:ext uri="{0D108BD9-81ED-4DB2-BD59-A6C34878D82A}">
                    <a16:rowId xmlns:a16="http://schemas.microsoft.com/office/drawing/2014/main" val="3466430989"/>
                  </a:ext>
                </a:extLst>
              </a:tr>
              <a:tr h="97104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</a:t>
                      </a:r>
                      <a:r>
                        <a:rPr lang="en-US" sz="1200" u="heavy">
                          <a:effectLst/>
                        </a:rPr>
                        <a:t>ID</a:t>
                      </a:r>
                      <a:r>
                        <a:rPr lang="en-US" sz="1200">
                          <a:effectLst/>
                        </a:rPr>
                        <a:t>,name, mobile, address,listOfOrders, username, password)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</a:rPr>
                        <a:t>Lưu thông tin khách hàng và các hóa đơn mà kh đã order.</a:t>
                      </a:r>
                      <a:endParaRPr lang="vi-V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extLst>
                  <a:ext uri="{0D108BD9-81ED-4DB2-BD59-A6C34878D82A}">
                    <a16:rowId xmlns:a16="http://schemas.microsoft.com/office/drawing/2014/main" val="371655204"/>
                  </a:ext>
                </a:extLst>
              </a:tr>
              <a:tr h="151725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deliveri_boys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</a:t>
                      </a:r>
                      <a:r>
                        <a:rPr lang="en-US" sz="1200" u="heavy">
                          <a:effectLst/>
                        </a:rPr>
                        <a:t>ID</a:t>
                      </a:r>
                      <a:r>
                        <a:rPr lang="en-US" sz="1200">
                          <a:effectLst/>
                        </a:rPr>
                        <a:t>,Name,start_time, finish_time, status, order1, order2)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</a:rPr>
                        <a:t>Lưu thông tin các nhân viên, trạng thái, giờ làm việc, số order đang chuẩn bị.(tối đa 2 order 1 lúc)</a:t>
                      </a:r>
                      <a:endParaRPr lang="vi-V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extLst>
                  <a:ext uri="{0D108BD9-81ED-4DB2-BD59-A6C34878D82A}">
                    <a16:rowId xmlns:a16="http://schemas.microsoft.com/office/drawing/2014/main" val="3091554811"/>
                  </a:ext>
                </a:extLst>
              </a:tr>
              <a:tr h="1153115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inventory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</a:t>
                      </a:r>
                      <a:r>
                        <a:rPr lang="en-US" sz="1200" u="sng">
                          <a:effectLst/>
                        </a:rPr>
                        <a:t>Id</a:t>
                      </a:r>
                      <a:r>
                        <a:rPr lang="en-US" sz="1200">
                          <a:effectLst/>
                        </a:rPr>
                        <a:t>,unit_sold, available_quantity, number_rate)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</a:rPr>
                        <a:t>Lưu kho hàng, số lượng bán, số lượng còn trong kho, đánh giá.</a:t>
                      </a:r>
                      <a:endParaRPr lang="vi-V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extLst>
                  <a:ext uri="{0D108BD9-81ED-4DB2-BD59-A6C34878D82A}">
                    <a16:rowId xmlns:a16="http://schemas.microsoft.com/office/drawing/2014/main" val="3955413554"/>
                  </a:ext>
                </a:extLst>
              </a:tr>
              <a:tr h="42483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manager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</a:t>
                      </a:r>
                      <a:r>
                        <a:rPr lang="en-US" sz="1200" u="sng">
                          <a:effectLst/>
                        </a:rPr>
                        <a:t>username</a:t>
                      </a:r>
                      <a:r>
                        <a:rPr lang="en-US" sz="1200">
                          <a:effectLst/>
                        </a:rPr>
                        <a:t>, password, name, mobile)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</a:rPr>
                        <a:t>Lưu thông tin quản lý.</a:t>
                      </a:r>
                      <a:endParaRPr lang="vi-V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extLst>
                  <a:ext uri="{0D108BD9-81ED-4DB2-BD59-A6C34878D82A}">
                    <a16:rowId xmlns:a16="http://schemas.microsoft.com/office/drawing/2014/main" val="2182702274"/>
                  </a:ext>
                </a:extLst>
              </a:tr>
              <a:tr h="60690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menu_item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</a:t>
                      </a:r>
                      <a:r>
                        <a:rPr lang="en-US" sz="1200" u="sng">
                          <a:effectLst/>
                        </a:rPr>
                        <a:t>Id</a:t>
                      </a:r>
                      <a:r>
                        <a:rPr lang="en-US" sz="1200">
                          <a:effectLst/>
                        </a:rPr>
                        <a:t>,name,rank,price,category)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</a:rPr>
                        <a:t>Lưu trữ thông tin món ăn.</a:t>
                      </a:r>
                      <a:endParaRPr lang="vi-V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extLst>
                  <a:ext uri="{0D108BD9-81ED-4DB2-BD59-A6C34878D82A}">
                    <a16:rowId xmlns:a16="http://schemas.microsoft.com/office/drawing/2014/main" val="3803591307"/>
                  </a:ext>
                </a:extLst>
              </a:tr>
              <a:tr h="1153115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order_info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</a:t>
                      </a:r>
                      <a:r>
                        <a:rPr lang="en-US" sz="1200" u="sng">
                          <a:effectLst/>
                        </a:rPr>
                        <a:t>Id</a:t>
                      </a:r>
                      <a:r>
                        <a:rPr lang="en-US" sz="1200">
                          <a:effectLst/>
                        </a:rPr>
                        <a:t>,customer_name, deliverytime, deliveryboy, reciveStatus, compainMessage, menuItemList, Startime, totaprice)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vi-VN" sz="1200">
                          <a:effectLst/>
                        </a:rPr>
                        <a:t>Lưu thông tin bill.</a:t>
                      </a:r>
                      <a:endParaRPr lang="vi-V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extLst>
                  <a:ext uri="{0D108BD9-81ED-4DB2-BD59-A6C34878D82A}">
                    <a16:rowId xmlns:a16="http://schemas.microsoft.com/office/drawing/2014/main" val="538981227"/>
                  </a:ext>
                </a:extLst>
              </a:tr>
              <a:tr h="42483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vouchers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(</a:t>
                      </a:r>
                      <a:r>
                        <a:rPr lang="en-US" sz="1200" u="sng">
                          <a:effectLst/>
                        </a:rPr>
                        <a:t>Id,</a:t>
                      </a:r>
                      <a:r>
                        <a:rPr lang="en-US" sz="1200">
                          <a:effectLst/>
                        </a:rPr>
                        <a:t> percentage, release_date, exp_date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tc>
                  <a:txBody>
                    <a:bodyPr/>
                    <a:lstStyle/>
                    <a:p>
                      <a:r>
                        <a:rPr lang="vi-VN" sz="1200" dirty="0">
                          <a:effectLst/>
                        </a:rPr>
                        <a:t>Lưu thông tin </a:t>
                      </a:r>
                      <a:r>
                        <a:rPr lang="vi-VN" sz="1200" dirty="0" err="1">
                          <a:effectLst/>
                        </a:rPr>
                        <a:t>voucher</a:t>
                      </a:r>
                      <a:r>
                        <a:rPr lang="vi-VN" sz="1200" dirty="0">
                          <a:effectLst/>
                        </a:rPr>
                        <a:t>.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690" marR="60690" marT="30345" marB="30345"/>
                </a:tc>
                <a:extLst>
                  <a:ext uri="{0D108BD9-81ED-4DB2-BD59-A6C34878D82A}">
                    <a16:rowId xmlns:a16="http://schemas.microsoft.com/office/drawing/2014/main" val="624635248"/>
                  </a:ext>
                </a:extLst>
              </a:tr>
            </a:tbl>
          </a:graphicData>
        </a:graphic>
      </p:graphicFrame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CE67B5B-8434-4543-B90A-78D18E0BAA25}"/>
              </a:ext>
            </a:extLst>
          </p:cNvPr>
          <p:cNvSpPr txBox="1"/>
          <p:nvPr/>
        </p:nvSpPr>
        <p:spPr>
          <a:xfrm>
            <a:off x="4904740" y="3005574"/>
            <a:ext cx="980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i="1" dirty="0" err="1">
                <a:solidFill>
                  <a:srgbClr val="4453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i="1" dirty="0">
                <a:solidFill>
                  <a:srgbClr val="4453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altLang="en-US" i="1" dirty="0" err="1">
                <a:solidFill>
                  <a:srgbClr val="4453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i="1" dirty="0">
                <a:solidFill>
                  <a:srgbClr val="4453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 err="1">
                <a:solidFill>
                  <a:srgbClr val="4453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en-US" i="1" dirty="0">
                <a:solidFill>
                  <a:srgbClr val="4453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 err="1">
                <a:solidFill>
                  <a:srgbClr val="4453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i="1" dirty="0">
                <a:solidFill>
                  <a:srgbClr val="4453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5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F07E116-C66D-4A05-B54C-8ACBD93E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</a:rPr>
              <a:t>2.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Mô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hình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cơ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sở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dữ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liệu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endParaRPr lang="vi-VN" sz="1400" dirty="0">
              <a:effectLst/>
              <a:latin typeface="Times New Roman" panose="02020603050405020304" pitchFamily="18" charset="0"/>
            </a:endParaRPr>
          </a:p>
          <a:p>
            <a:endParaRPr lang="en-US" sz="12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A944118-80AD-4BC8-AD95-235F75E6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4660" y="1562100"/>
            <a:ext cx="6202680" cy="37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56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790734E-BD80-4C29-AB1D-191095283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1400" dirty="0"/>
              <a:t>                                                                     </a:t>
            </a:r>
            <a:r>
              <a:rPr lang="vi-VN" sz="1400" b="1" dirty="0">
                <a:effectLst/>
                <a:latin typeface="Times New Roman" panose="02020603050405020304" pitchFamily="18" charset="0"/>
              </a:rPr>
              <a:t>CHƯƠNG III: CÀI ĐẶT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</a:rPr>
              <a:t>                                                              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Giao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đăng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cho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hang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</a:rPr>
              <a:t>       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Form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2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lựa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1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tư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để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2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tư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để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order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ăn.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</a:rPr>
              <a:t>    </a:t>
            </a:r>
          </a:p>
          <a:p>
            <a:endParaRPr lang="vi-VN" sz="1400" b="1" dirty="0">
              <a:effectLst/>
              <a:latin typeface="Times New Roman" panose="02020603050405020304" pitchFamily="18" charset="0"/>
            </a:endParaRPr>
          </a:p>
          <a:p>
            <a:r>
              <a:rPr lang="en-US" sz="1400" dirty="0"/>
              <a:t>Giao </a:t>
            </a:r>
            <a:r>
              <a:rPr lang="en-US" sz="1400" dirty="0" err="1"/>
              <a:t>diện</a:t>
            </a:r>
            <a:r>
              <a:rPr lang="en-US" sz="1400" dirty="0"/>
              <a:t> </a:t>
            </a:r>
            <a:r>
              <a:rPr lang="en-US" sz="1400" dirty="0" err="1"/>
              <a:t>bắt</a:t>
            </a:r>
            <a:r>
              <a:rPr lang="en-US" sz="1400" dirty="0"/>
              <a:t> </a:t>
            </a:r>
            <a:r>
              <a:rPr lang="en-US" sz="1400" dirty="0" err="1"/>
              <a:t>Đầu</a:t>
            </a:r>
            <a:endParaRPr lang="en-US" sz="1400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710C4D8-8AB3-4D55-A42B-B17FBDB8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8470" y="1314450"/>
            <a:ext cx="6195060" cy="422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540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EBFF620C-7660-4839-A6DC-6EB1A2BF2A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6004" y="73518"/>
            <a:ext cx="6370872" cy="32768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8803F78-2B27-42BF-8F82-F210245139E4}"/>
              </a:ext>
            </a:extLst>
          </p:cNvPr>
          <p:cNvSpPr txBox="1"/>
          <p:nvPr/>
        </p:nvSpPr>
        <p:spPr>
          <a:xfrm>
            <a:off x="3337355" y="4481136"/>
            <a:ext cx="500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vi-VN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dirty="0">
                <a:effectLst/>
                <a:latin typeface="Times New Roman" panose="02020603050405020304" pitchFamily="18" charset="0"/>
              </a:rPr>
              <a:t> phương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thức</a:t>
            </a:r>
            <a:r>
              <a:rPr lang="vi-VN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nhập</a:t>
            </a:r>
            <a:endParaRPr lang="vi-VN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5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8438EFF4-485D-4B21-9432-42ED419D65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6590" y="257744"/>
            <a:ext cx="4358820" cy="22822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D9479A4-5B67-4313-9834-A55574F12148}"/>
              </a:ext>
            </a:extLst>
          </p:cNvPr>
          <p:cNvSpPr txBox="1"/>
          <p:nvPr/>
        </p:nvSpPr>
        <p:spPr>
          <a:xfrm>
            <a:off x="3108960" y="2540001"/>
            <a:ext cx="5963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</a:rPr>
              <a:t>Giao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đăng</a:t>
            </a: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en-US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4DB7D21A-BDC1-4217-AF80-56CEEA587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6020" y="3000441"/>
            <a:ext cx="2697480" cy="2333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45686EC-2A90-478A-BD3F-969569B9E1AD}"/>
              </a:ext>
            </a:extLst>
          </p:cNvPr>
          <p:cNvSpPr txBox="1"/>
          <p:nvPr/>
        </p:nvSpPr>
        <p:spPr>
          <a:xfrm>
            <a:off x="305054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Giao </a:t>
            </a:r>
            <a:r>
              <a:rPr lang="en-US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diện</a:t>
            </a: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đăng</a:t>
            </a: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ký</a:t>
            </a: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B440545-214C-48D7-8602-EB3D2A4CBB09}"/>
              </a:ext>
            </a:extLst>
          </p:cNvPr>
          <p:cNvSpPr txBox="1"/>
          <p:nvPr/>
        </p:nvSpPr>
        <p:spPr>
          <a:xfrm>
            <a:off x="305054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Giao </a:t>
            </a:r>
            <a:r>
              <a:rPr lang="en-US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diện</a:t>
            </a: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đăng</a:t>
            </a: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ký</a:t>
            </a: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32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7F2DEF0-A84D-4960-82C0-1F014EE5C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600" b="1" dirty="0">
                <a:effectLst/>
                <a:latin typeface="Times New Roman" panose="02020603050405020304" pitchFamily="18" charset="0"/>
              </a:rPr>
              <a:t>			</a:t>
            </a:r>
            <a:r>
              <a:rPr lang="en-US" sz="4300" b="1" dirty="0">
                <a:effectLst/>
                <a:latin typeface="Times New Roman" panose="02020603050405020304" pitchFamily="18" charset="0"/>
              </a:rPr>
              <a:t>						CH</a:t>
            </a:r>
            <a:r>
              <a:rPr lang="en-US" sz="4300" b="1" dirty="0">
                <a:latin typeface="Times New Roman" panose="02020603050405020304" pitchFamily="18" charset="0"/>
              </a:rPr>
              <a:t>ƯƠNG I : </a:t>
            </a:r>
            <a:r>
              <a:rPr lang="en-US" sz="4300" b="1" dirty="0" err="1">
                <a:latin typeface="Times New Roman" panose="02020603050405020304" pitchFamily="18" charset="0"/>
              </a:rPr>
              <a:t>Tổng</a:t>
            </a:r>
            <a:r>
              <a:rPr lang="en-US" sz="4300" b="1" dirty="0">
                <a:latin typeface="Times New Roman" panose="02020603050405020304" pitchFamily="18" charset="0"/>
              </a:rPr>
              <a:t> Quan</a:t>
            </a:r>
            <a:r>
              <a:rPr lang="en-US" sz="4300" b="1" dirty="0">
                <a:effectLst/>
                <a:latin typeface="Times New Roman" panose="02020603050405020304" pitchFamily="18" charset="0"/>
              </a:rPr>
              <a:t>                                         </a:t>
            </a:r>
            <a:r>
              <a:rPr lang="en-US" sz="4300" b="1" dirty="0">
                <a:latin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</a:t>
            </a:r>
            <a:r>
              <a:rPr lang="en-US" sz="4300" b="1" dirty="0">
                <a:effectLst/>
                <a:latin typeface="Times New Roman" panose="02020603050405020304" pitchFamily="18" charset="0"/>
              </a:rPr>
              <a:t>                                          </a:t>
            </a:r>
            <a:r>
              <a:rPr lang="vi-VN" sz="4300" b="1" dirty="0">
                <a:effectLst/>
                <a:latin typeface="Times New Roman" panose="02020603050405020304" pitchFamily="18" charset="0"/>
              </a:rPr>
              <a:t>I.	</a:t>
            </a:r>
            <a:r>
              <a:rPr lang="vi-VN" sz="4300" b="1" dirty="0" err="1">
                <a:effectLst/>
                <a:latin typeface="Times New Roman" panose="02020603050405020304" pitchFamily="18" charset="0"/>
              </a:rPr>
              <a:t>Giới</a:t>
            </a:r>
            <a:r>
              <a:rPr lang="vi-VN" sz="4300" b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b="1" dirty="0" err="1">
                <a:effectLst/>
                <a:latin typeface="Times New Roman" panose="02020603050405020304" pitchFamily="18" charset="0"/>
              </a:rPr>
              <a:t>thiệu</a:t>
            </a:r>
            <a:r>
              <a:rPr lang="vi-VN" sz="4300" b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b="1" dirty="0" err="1">
                <a:effectLst/>
                <a:latin typeface="Times New Roman" panose="02020603050405020304" pitchFamily="18" charset="0"/>
              </a:rPr>
              <a:t>đề</a:t>
            </a:r>
            <a:r>
              <a:rPr lang="en-US" sz="4300" b="1" dirty="0">
                <a:latin typeface="Times New Roman" panose="02020603050405020304" pitchFamily="18" charset="0"/>
              </a:rPr>
              <a:t> </a:t>
            </a:r>
            <a:r>
              <a:rPr lang="en-US" sz="4300" b="1" dirty="0" err="1">
                <a:latin typeface="Times New Roman" panose="02020603050405020304" pitchFamily="18" charset="0"/>
              </a:rPr>
              <a:t>tài</a:t>
            </a:r>
            <a:endParaRPr lang="en-US" sz="4300" b="1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4300" b="1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b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mở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một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quán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nhà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đòi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hỏi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phải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rất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nhiều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yếu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tố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như: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Tài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chính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vật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chất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địa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để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một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môi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trường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thuận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lợi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cho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phát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triển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cũng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như buôn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bán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300" dirty="0">
                <a:effectLst/>
                <a:latin typeface="Times New Roman" panose="02020603050405020304" pitchFamily="18" charset="0"/>
              </a:rPr>
              <a:t>Tuy nhiên đây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thời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đại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số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hóa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với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sự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phát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triển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mạnh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công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nghệ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mở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quán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to,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thuận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lợi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thôi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vẫn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chưa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đủ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Sự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thành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công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quán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còn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phải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nhờ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sự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một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cách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thông minh,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toàn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diện.Vậy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nên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cũng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một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câu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hỏi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lớn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cần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giải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quyết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?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quán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nhà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bằng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cách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gì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?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Bằng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cái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gì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?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như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thế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nào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hiểu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quả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nhưng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lại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ít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tốn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công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sức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300" dirty="0">
                <a:effectLst/>
                <a:latin typeface="Times New Roman" panose="02020603050405020304" pitchFamily="18" charset="0"/>
              </a:rPr>
              <a:t>Đây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chính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do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mềm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ra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đời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nhằm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đáp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ứng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câu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hỏi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trên.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Tất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cả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dữ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liệu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phải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bảo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vệ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một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cách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an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toàn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Tất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cả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công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phải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xử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nhanh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gọn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Nhận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thấy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đều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này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em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quyết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định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lựa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đề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tài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“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nhà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hàng”cho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bài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báo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cáo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này</a:t>
            </a:r>
            <a:endParaRPr lang="en-US" sz="4300" dirty="0">
              <a:effectLst/>
              <a:latin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4300" dirty="0">
                <a:latin typeface="Times New Roman" panose="02020603050405020304" pitchFamily="18" charset="0"/>
              </a:rPr>
              <a:t> </a:t>
            </a: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4300" b="1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Công</a:t>
            </a:r>
            <a:r>
              <a:rPr lang="en-US" sz="4300" b="1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sz="4300" b="1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nghệ</a:t>
            </a:r>
            <a:r>
              <a:rPr lang="en-US" sz="4300" b="1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sz="4300" b="1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sử</a:t>
            </a:r>
            <a:r>
              <a:rPr lang="en-US" sz="4300" b="1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sz="4300" b="1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dụng</a:t>
            </a:r>
            <a:endParaRPr lang="en-US" sz="4300" b="1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4300" b="1" dirty="0">
                <a:latin typeface="Calibri" panose="020F0502020204030204" pitchFamily="34" charset="0"/>
                <a:ea typeface="宋体" panose="02010600030101010101" pitchFamily="2" charset="-122"/>
              </a:rPr>
              <a:t>      </a:t>
            </a:r>
          </a:p>
          <a:p>
            <a:pPr marL="0" marR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b="1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  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Giới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thiệu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về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JAVA </a:t>
            </a:r>
            <a:endParaRPr lang="en-US" sz="43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Times New Roman" panose="02020603050405020304" pitchFamily="18" charset="0"/>
              </a:rPr>
              <a:t> 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Java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gì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4300" dirty="0" err="1">
                <a:effectLst/>
                <a:latin typeface="Times New Roman" panose="02020603050405020304" pitchFamily="18" charset="0"/>
              </a:rPr>
              <a:t>Java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một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ngôn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ngữ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lập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lập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phát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triển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bởi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i="1" dirty="0">
                <a:effectLst/>
                <a:latin typeface="Times New Roman" panose="02020603050405020304" pitchFamily="18" charset="0"/>
              </a:rPr>
              <a:t>Sun </a:t>
            </a:r>
            <a:r>
              <a:rPr lang="vi-VN" sz="4300" i="1" dirty="0" err="1">
                <a:effectLst/>
                <a:latin typeface="Times New Roman" panose="02020603050405020304" pitchFamily="18" charset="0"/>
              </a:rPr>
              <a:t>Microsystem</a:t>
            </a:r>
            <a:r>
              <a:rPr lang="vi-VN" sz="4300" i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4300" dirty="0" err="1">
                <a:effectLst/>
                <a:latin typeface="Times New Roman" panose="02020603050405020304" pitchFamily="18" charset="0"/>
              </a:rPr>
              <a:t>vào</a:t>
            </a:r>
            <a:endParaRPr lang="vi-VN" sz="43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300" dirty="0">
                <a:effectLst/>
                <a:latin typeface="Times New Roman" panose="02020603050405020304" pitchFamily="18" charset="0"/>
              </a:rPr>
              <a:t>n</a:t>
            </a:r>
            <a:r>
              <a:rPr lang="en-US" sz="4300" dirty="0">
                <a:latin typeface="Times New Roman" panose="02020603050405020304" pitchFamily="18" charset="0"/>
              </a:rPr>
              <a:t>ă</a:t>
            </a:r>
            <a:r>
              <a:rPr lang="vi-VN" sz="4300" dirty="0">
                <a:effectLst/>
                <a:latin typeface="Times New Roman" panose="02020603050405020304" pitchFamily="18" charset="0"/>
              </a:rPr>
              <a:t>m 1995, là ngôn ngữ kế thừa trực tiếp từ C/C++ và là một ngôn ngữ lập trình hướng đối tượng.</a:t>
            </a:r>
            <a:endParaRPr lang="en-US" sz="43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56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56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600" dirty="0">
                <a:latin typeface="Times New Roman" panose="02020603050405020304" pitchFamily="18" charset="0"/>
              </a:rPr>
              <a:t>                                                                                                                                         </a:t>
            </a:r>
            <a:endParaRPr lang="en-US" sz="56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                    6</a:t>
            </a:r>
            <a:endParaRPr lang="vi-VN" sz="11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br>
              <a:rPr lang="vi-VN" sz="1100" dirty="0">
                <a:effectLst/>
                <a:latin typeface="Times New Roman" panose="02020603050405020304" pitchFamily="18" charset="0"/>
              </a:rPr>
            </a:br>
            <a:endParaRPr lang="vi-VN" sz="1100" dirty="0">
              <a:effectLst/>
              <a:latin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</a:pPr>
            <a:endParaRPr lang="en-US" sz="1100" b="1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Times New Roman" panose="02020603050405020304" pitchFamily="18" charset="0"/>
              </a:rPr>
              <a:t>    </a:t>
            </a:r>
            <a:endParaRPr lang="vi-VN" sz="1100" dirty="0">
              <a:effectLst/>
              <a:latin typeface="Times New Roman" panose="02020603050405020304" pitchFamily="18" charset="0"/>
            </a:endParaRPr>
          </a:p>
          <a:p>
            <a:pPr algn="ctr"/>
            <a:endParaRPr lang="vi-VN" sz="1100" b="1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25874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B36C7EF7-87F3-48F3-B851-AE63F6B93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algn="ctr">
              <a:lnSpc>
                <a:spcPct val="107000"/>
              </a:lnSpc>
              <a:spcBef>
                <a:spcPts val="0"/>
              </a:spcBef>
            </a:pPr>
            <a:r>
              <a:rPr lang="vi-VN" b="1" i="1" dirty="0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Giao </a:t>
            </a:r>
            <a:r>
              <a:rPr lang="vi-VN" b="1" i="1" dirty="0" err="1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diện</a:t>
            </a:r>
            <a:r>
              <a:rPr lang="vi-VN" b="1" i="1" dirty="0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 cho </a:t>
            </a:r>
            <a:r>
              <a:rPr lang="vi-VN" b="1" i="1" dirty="0" err="1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người</a:t>
            </a:r>
            <a:r>
              <a:rPr lang="vi-VN" b="1" i="1" dirty="0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b="1" i="1" dirty="0" err="1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quản</a:t>
            </a:r>
            <a:r>
              <a:rPr lang="vi-VN" b="1" i="1" dirty="0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b="1" i="1" dirty="0" err="1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lý</a:t>
            </a:r>
            <a:endParaRPr lang="vi-VN" b="1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>
                <a:effectLst/>
                <a:latin typeface="Times New Roman" panose="02020603050405020304" pitchFamily="18" charset="0"/>
              </a:rPr>
              <a:t>Trang giao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giành</a:t>
            </a:r>
            <a:r>
              <a:rPr lang="vi-VN" dirty="0">
                <a:effectLst/>
                <a:latin typeface="Times New Roman" panose="02020603050405020304" pitchFamily="18" charset="0"/>
              </a:rPr>
              <a:t> cho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dirty="0">
                <a:effectLst/>
                <a:latin typeface="Times New Roman" panose="02020603050405020304" pitchFamily="18" charset="0"/>
              </a:rPr>
              <a:t>.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Tại</a:t>
            </a:r>
            <a:r>
              <a:rPr lang="vi-VN" dirty="0">
                <a:effectLst/>
                <a:latin typeface="Times New Roman" panose="02020603050405020304" pitchFamily="18" charset="0"/>
              </a:rPr>
              <a:t> trang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này</a:t>
            </a:r>
            <a:r>
              <a:rPr lang="vi-VN" dirty="0">
                <a:effectLst/>
                <a:latin typeface="Times New Roman" panose="02020603050405020304" pitchFamily="18" charset="0"/>
              </a:rPr>
              <a:t>,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mới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vi-VN" dirty="0">
                <a:effectLst/>
                <a:latin typeface="Times New Roman" panose="02020603050405020304" pitchFamily="18" charset="0"/>
              </a:rPr>
              <a:t> ta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thấy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dirty="0">
                <a:effectLst/>
                <a:latin typeface="Times New Roman" panose="02020603050405020304" pitchFamily="18" charset="0"/>
              </a:rPr>
              <a:t> kê doanh thu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</a:rPr>
              <a:t> đơn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dirty="0">
                <a:effectLst/>
                <a:latin typeface="Times New Roman" panose="02020603050405020304" pitchFamily="18" charset="0"/>
              </a:rPr>
              <a:t>. Bên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cạnh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đó</a:t>
            </a:r>
            <a:r>
              <a:rPr lang="vi-VN" dirty="0">
                <a:effectLst/>
                <a:latin typeface="Times New Roman" panose="02020603050405020304" pitchFamily="18" charset="0"/>
              </a:rPr>
              <a:t>, trên thanh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menu</a:t>
            </a:r>
            <a:r>
              <a:rPr lang="vi-VN" dirty="0">
                <a:effectLst/>
                <a:latin typeface="Times New Roman" panose="02020603050405020304" pitchFamily="18" charset="0"/>
              </a:rPr>
              <a:t> ta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thể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menu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để</a:t>
            </a:r>
            <a:r>
              <a:rPr lang="vi-VN" dirty="0">
                <a:effectLst/>
                <a:latin typeface="Times New Roman" panose="02020603050405020304" pitchFamily="18" charset="0"/>
              </a:rPr>
              <a:t> xem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Menu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nhửng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gì</a:t>
            </a:r>
            <a:r>
              <a:rPr lang="vi-VN" dirty="0">
                <a:effectLst/>
                <a:latin typeface="Times New Roman" panose="02020603050405020304" pitchFamily="18" charset="0"/>
              </a:rPr>
              <a:t>.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Make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Annoucement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để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tạo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combo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khuyến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mãi</a:t>
            </a:r>
            <a:r>
              <a:rPr lang="vi-VN" dirty="0">
                <a:effectLst/>
                <a:latin typeface="Times New Roman" panose="02020603050405020304" pitchFamily="18" charset="0"/>
              </a:rPr>
              <a:t>.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Track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Inventory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để</a:t>
            </a:r>
            <a:r>
              <a:rPr lang="vi-VN" dirty="0">
                <a:effectLst/>
                <a:latin typeface="Times New Roman" panose="02020603050405020304" pitchFamily="18" charset="0"/>
              </a:rPr>
              <a:t> thêm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xóa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sửa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dirty="0">
                <a:effectLst/>
                <a:latin typeface="Times New Roman" panose="02020603050405020304" pitchFamily="18" charset="0"/>
              </a:rPr>
              <a:t> ăn.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nút</a:t>
            </a:r>
            <a:r>
              <a:rPr lang="vi-VN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xuất</a:t>
            </a:r>
            <a:r>
              <a:rPr lang="vi-VN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</a:rPr>
              <a:t>Form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giao</a:t>
            </a: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lý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2B180E21-155F-49B6-888E-FF2A2053F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3240" y="2052320"/>
            <a:ext cx="6065520" cy="3353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79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B4CFDF5B-3219-4EE1-A7CC-0B6182B9B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Giao </a:t>
            </a:r>
            <a:r>
              <a:rPr lang="en-US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diện</a:t>
            </a: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menu </a:t>
            </a:r>
            <a:r>
              <a:rPr lang="en-US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món</a:t>
            </a:r>
            <a:r>
              <a:rPr lang="en-US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ăn</a:t>
            </a:r>
            <a:endParaRPr lang="en-US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vi-VN" sz="1400" dirty="0">
                <a:effectLst/>
                <a:latin typeface="Times New Roman" panose="02020603050405020304" pitchFamily="18" charset="0"/>
              </a:rPr>
              <a:t>Tại đây ta có thế thấy được menu món ăn được xắp xếp theo category,tên món, giá, kèm 1 vài hình ảnh của các món.</a:t>
            </a:r>
            <a:r>
              <a:rPr lang="en-US" sz="1400" dirty="0"/>
              <a:t> 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046C573-A587-46F8-8215-0B541B18D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1810" y="1462087"/>
            <a:ext cx="6088380" cy="393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31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08EFE65-C330-495A-B847-EA57BD3B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1400" b="1" i="1" dirty="0">
                <a:effectLst/>
                <a:latin typeface="Times New Roman" panose="02020603050405020304" pitchFamily="18" charset="0"/>
              </a:rPr>
              <a:t>Giao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thêm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xóa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sửa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ăn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.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</a:rPr>
              <a:t>Tại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đây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thể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thêm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xóa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sửa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ăn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Hình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19 : them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bàn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Times New Roman" panose="02020603050405020304" pitchFamily="18" charset="0"/>
              </a:rPr>
              <a:t>                                                    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69C42AF9-D097-428D-8E57-26640C40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7050" y="1483042"/>
            <a:ext cx="6057900" cy="3891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506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7576753-4127-4ED4-862F-41983FB7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1400" b="1" i="1" dirty="0">
                <a:effectLst/>
                <a:latin typeface="Times New Roman" panose="02020603050405020304" pitchFamily="18" charset="0"/>
              </a:rPr>
              <a:t>Giao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sau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khi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đăng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en-US" sz="1400" b="1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i="1" dirty="0" err="1">
                <a:effectLst/>
                <a:latin typeface="Times New Roman" panose="02020603050405020304" pitchFamily="18" charset="0"/>
              </a:rPr>
              <a:t>hàng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r>
              <a:rPr lang="vi-VN" sz="1400" dirty="0">
                <a:effectLst/>
                <a:latin typeface="Times New Roman" panose="02020603050405020304" pitchFamily="18" charset="0"/>
              </a:rPr>
              <a:t>Giao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Main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Menu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: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menu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chính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Best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Selling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: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hiển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thị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trong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top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dánh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Make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Order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: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gọi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My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Order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: xem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đã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từng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đặt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trong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quá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khứ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1400" dirty="0"/>
              <a:t> </a:t>
            </a: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4F5342F9-3147-4038-9906-F03B95745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0860" y="1516380"/>
            <a:ext cx="6050280" cy="3825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8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94F43FB-3755-4AB7-857B-5DBD22278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1400" b="1" dirty="0">
                <a:effectLst/>
                <a:latin typeface="Times New Roman" panose="02020603050405020304" pitchFamily="18" charset="0"/>
              </a:rPr>
              <a:t>Giao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Best Selling</a:t>
            </a:r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AA7AF357-FCBA-4330-A20E-D6AEECE96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1340" y="1504950"/>
            <a:ext cx="5989320" cy="384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836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F88583-3D11-4339-B5AB-B1AA4630A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1400" b="1" dirty="0">
                <a:effectLst/>
                <a:latin typeface="Times New Roman" panose="02020603050405020304" pitchFamily="18" charset="0"/>
              </a:rPr>
              <a:t>Giao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order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.</a:t>
            </a:r>
          </a:p>
          <a:p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loại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sau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mình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muốn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rồi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số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lượng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nếu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muốn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thêm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thì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“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Still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hunggry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?”,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còn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muốn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kết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thúc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show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bill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thì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nhấm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nút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bên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cạnh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nút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status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thể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hiện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đã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đến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tay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chưa hay đang trong giai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đoạn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nấu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r>
              <a:rPr lang="en-US" sz="1400" i="1" dirty="0" err="1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Hình</a:t>
            </a:r>
            <a:r>
              <a:rPr lang="en-US" sz="1400" i="1" dirty="0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 22. Giao </a:t>
            </a:r>
            <a:r>
              <a:rPr lang="en-US" sz="1400" i="1" dirty="0" err="1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diện</a:t>
            </a:r>
            <a:r>
              <a:rPr lang="en-US" sz="1400" i="1" dirty="0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 order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4" name="Picture 26">
            <a:extLst>
              <a:ext uri="{FF2B5EF4-FFF2-40B4-BE49-F238E27FC236}">
                <a16:creationId xmlns:a16="http://schemas.microsoft.com/office/drawing/2014/main" id="{C2B16EED-D403-4ED7-B9E7-D2F613A2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468437"/>
            <a:ext cx="6096000" cy="392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776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B226FBBB-D278-4A9A-BC14-A932ACCDF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i="1" dirty="0" err="1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Hình</a:t>
            </a:r>
            <a:r>
              <a:rPr lang="en-US" i="1" dirty="0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giao</a:t>
            </a:r>
            <a:r>
              <a:rPr lang="en-US" i="1" dirty="0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diện</a:t>
            </a:r>
            <a:r>
              <a:rPr lang="en-US" i="1" dirty="0">
                <a:solidFill>
                  <a:srgbClr val="44536A"/>
                </a:solidFill>
                <a:effectLst/>
                <a:latin typeface="Times New Roman" panose="02020603050405020304" pitchFamily="18" charset="0"/>
              </a:rPr>
              <a:t> bill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34">
            <a:extLst>
              <a:ext uri="{FF2B5EF4-FFF2-40B4-BE49-F238E27FC236}">
                <a16:creationId xmlns:a16="http://schemas.microsoft.com/office/drawing/2014/main" id="{344E9A96-D24F-46C7-91FE-4D830F48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1913" y="563880"/>
            <a:ext cx="3505697" cy="5730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57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7867E88-A2E2-4FAA-9839-2DD4373E4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vi-VN" sz="1400" b="1" dirty="0">
                <a:effectLst/>
                <a:latin typeface="Times New Roman" panose="02020603050405020304" pitchFamily="18" charset="0"/>
              </a:rPr>
              <a:t>Giao </a:t>
            </a:r>
            <a:r>
              <a:rPr lang="vi-VN" sz="1400" b="1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b="1" dirty="0">
                <a:effectLst/>
                <a:latin typeface="Times New Roman" panose="02020603050405020304" pitchFamily="18" charset="0"/>
              </a:rPr>
              <a:t> kê </a:t>
            </a:r>
            <a:r>
              <a:rPr lang="vi-VN" sz="1400" b="1" dirty="0" err="1">
                <a:effectLst/>
                <a:latin typeface="Times New Roman" panose="02020603050405020304" pitchFamily="18" charset="0"/>
              </a:rPr>
              <a:t>order</a:t>
            </a:r>
            <a:r>
              <a:rPr lang="vi-VN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b="1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b="1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b="1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b="1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Cho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phép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xem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lại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đơn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đã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order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endParaRPr lang="en-US" sz="1400" dirty="0"/>
          </a:p>
        </p:txBody>
      </p:sp>
      <p:pic>
        <p:nvPicPr>
          <p:cNvPr id="4" name="Picture 36">
            <a:extLst>
              <a:ext uri="{FF2B5EF4-FFF2-40B4-BE49-F238E27FC236}">
                <a16:creationId xmlns:a16="http://schemas.microsoft.com/office/drawing/2014/main" id="{0F546159-1B10-4AB1-A823-450EA3842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2610" y="1455420"/>
            <a:ext cx="5986780" cy="3947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886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0976749-7B64-4D1E-BE69-0D7705819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1400" dirty="0"/>
              <a:t>                                                        </a:t>
            </a:r>
            <a:r>
              <a:rPr lang="vi-VN" sz="1400" b="1" dirty="0">
                <a:effectLst/>
                <a:latin typeface="Times New Roman" panose="02020603050405020304" pitchFamily="18" charset="0"/>
              </a:rPr>
              <a:t>CHƯƠNG IV: ĐÁNH GIÁ KẾT QUẢ VÀ HƯỚNG PHÁT TRIỂN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</a:rPr>
              <a:t>                                                                                           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I.ĐÁNH GIÁ KẾT QUẢ</a:t>
            </a:r>
          </a:p>
          <a:p>
            <a:r>
              <a:rPr lang="en-US" sz="1400" b="1" dirty="0" err="1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Chức</a:t>
            </a:r>
            <a:r>
              <a:rPr lang="en-US" sz="1400" b="1" dirty="0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năng</a:t>
            </a:r>
            <a:r>
              <a:rPr lang="en-US" sz="1400" b="1" dirty="0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đã</a:t>
            </a:r>
            <a:r>
              <a:rPr lang="en-US" sz="1400" b="1" dirty="0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làm</a:t>
            </a:r>
            <a:r>
              <a:rPr lang="en-US" sz="1400" b="1" dirty="0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được</a:t>
            </a:r>
            <a:endParaRPr lang="en-US" sz="1400" b="1" dirty="0">
              <a:solidFill>
                <a:srgbClr val="1F3762"/>
              </a:solidFill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1F3762"/>
                </a:solidFill>
                <a:latin typeface="Times New Roman" panose="02020603050405020304" pitchFamily="18" charset="0"/>
              </a:rPr>
              <a:t>    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mềm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như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đã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hoàn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thiện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yêu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cầu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tiên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quyết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đã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đề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ra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trước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cơ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đầy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đủ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cho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như: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Thêm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Đặt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kho.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kê.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Thanh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toán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r>
              <a:rPr lang="en-US" sz="1400" b="1" dirty="0">
                <a:solidFill>
                  <a:srgbClr val="1F3762"/>
                </a:solidFill>
                <a:latin typeface="Times New Roman" panose="02020603050405020304" pitchFamily="18" charset="0"/>
              </a:rPr>
              <a:t>       </a:t>
            </a:r>
            <a:r>
              <a:rPr lang="vi-VN" sz="1400" b="1" dirty="0" err="1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b="1" dirty="0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 năng chưa </a:t>
            </a:r>
            <a:r>
              <a:rPr lang="vi-VN" sz="1400" b="1" dirty="0" err="1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làm</a:t>
            </a:r>
            <a:r>
              <a:rPr lang="vi-VN" sz="1400" b="1" dirty="0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400" b="1" dirty="0" err="1">
                <a:solidFill>
                  <a:srgbClr val="1F3762"/>
                </a:solidFill>
                <a:effectLst/>
                <a:latin typeface="Times New Roman" panose="02020603050405020304" pitchFamily="18" charset="0"/>
              </a:rPr>
              <a:t>được</a:t>
            </a:r>
            <a:endParaRPr lang="vi-VN" sz="1400" b="1" dirty="0">
              <a:effectLst/>
              <a:latin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1F3762"/>
                </a:solidFill>
                <a:latin typeface="Times New Roman" panose="02020603050405020304" pitchFamily="18" charset="0"/>
              </a:rPr>
              <a:t>  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Do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nhiều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yếu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tố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ngoại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cảnh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như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mềm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còn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nhiều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chưa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làm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như: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Quên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mật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khẩu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Chat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Đặt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chỗ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trước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kho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Khuyến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mãi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r>
              <a:rPr lang="en-US" sz="1400" b="1" dirty="0">
                <a:solidFill>
                  <a:srgbClr val="1F3762"/>
                </a:solidFill>
                <a:latin typeface="Times New Roman" panose="02020603050405020304" pitchFamily="18" charset="0"/>
              </a:rPr>
              <a:t>       </a:t>
            </a:r>
            <a:r>
              <a:rPr lang="vi-VN" sz="1400" b="1" dirty="0">
                <a:solidFill>
                  <a:srgbClr val="2E5395"/>
                </a:solidFill>
                <a:effectLst/>
                <a:latin typeface="Times New Roman" panose="02020603050405020304" pitchFamily="18" charset="0"/>
              </a:rPr>
              <a:t>II.HƯỚNG PHÁT TRIỂN</a:t>
            </a:r>
            <a:endParaRPr lang="vi-VN" sz="1400" b="1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</a:rPr>
              <a:t>         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Phương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hướng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phát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triển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cho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mềm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trong tương lai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thêm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Quên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mật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khẩu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Chat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Đặt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chỗ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trước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kho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Khuyến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mãi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kê giao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một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trực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quan hơn,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nhiều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phương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kê theo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ngày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theo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,….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Đồng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thiết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kế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lại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giao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mềm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bắt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mắt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sang trong hơn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. Cung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cấp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thêm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môt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số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dịch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vụ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sáng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cho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endParaRPr lang="vi-VN" sz="1400" b="1" dirty="0">
              <a:effectLst/>
              <a:latin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4682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18C6050-52C8-4FF0-B6EF-FAB96541E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600" dirty="0">
                <a:effectLst/>
                <a:latin typeface="Times New Roman" panose="02020603050405020304" pitchFamily="18" charset="0"/>
              </a:rPr>
              <a:t>Những trước n</a:t>
            </a:r>
            <a:r>
              <a:rPr lang="en-US" sz="3600" dirty="0">
                <a:latin typeface="Times New Roman" panose="02020603050405020304" pitchFamily="18" charset="0"/>
              </a:rPr>
              <a:t>ă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ng chưa làm được ở trên sẽ được dự kiến thêm vào trong hướng phát triển tương lai.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Để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làm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đều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đó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thì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thời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gian la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quá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cần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thiết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. Trong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thời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hạn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nộp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báo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cáo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em chưa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thể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làm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kịp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cũng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như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tìm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hiểu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thêm vê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n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ng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mới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trong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mềm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hiện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nay. Thời gian về sau em sẽ tập trung phát triển thêm nhiều tính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n</a:t>
            </a:r>
            <a:r>
              <a:rPr lang="en-US" sz="3600" dirty="0">
                <a:latin typeface="Times New Roman" panose="02020603050405020304" pitchFamily="18" charset="0"/>
              </a:rPr>
              <a:t>ă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ng phần mềm mới hơn.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Giúp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mềm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hoàn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3600" dirty="0" err="1">
                <a:effectLst/>
                <a:latin typeface="Times New Roman" panose="02020603050405020304" pitchFamily="18" charset="0"/>
              </a:rPr>
              <a:t>thiện</a:t>
            </a:r>
            <a:r>
              <a:rPr lang="vi-VN" sz="3600" dirty="0">
                <a:effectLst/>
                <a:latin typeface="Times New Roman" panose="02020603050405020304" pitchFamily="18" charset="0"/>
              </a:rPr>
              <a:t> hơn trong tương lai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vi-VN" sz="36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69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6BA88EF-5159-418C-9083-372BD2F03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err="1"/>
              <a:t>Xây</a:t>
            </a:r>
            <a:r>
              <a:rPr lang="en-US" sz="1100" dirty="0"/>
              <a:t> </a:t>
            </a:r>
            <a:r>
              <a:rPr lang="en-US" sz="1100" dirty="0" err="1"/>
              <a:t>dựng</a:t>
            </a:r>
            <a:r>
              <a:rPr lang="en-US" sz="1100" dirty="0"/>
              <a:t> </a:t>
            </a:r>
            <a:r>
              <a:rPr lang="en-US" sz="1100" dirty="0" err="1"/>
              <a:t>phần</a:t>
            </a:r>
            <a:r>
              <a:rPr lang="en-US" sz="1100" dirty="0"/>
              <a:t> </a:t>
            </a:r>
            <a:r>
              <a:rPr lang="en-US" sz="1100" dirty="0" err="1"/>
              <a:t>mềm</a:t>
            </a:r>
            <a:r>
              <a:rPr lang="en-US" sz="1100" dirty="0"/>
              <a:t> </a:t>
            </a:r>
            <a:r>
              <a:rPr lang="en-US" sz="1100" dirty="0" err="1"/>
              <a:t>Quản</a:t>
            </a:r>
            <a:r>
              <a:rPr lang="en-US" sz="1100" dirty="0"/>
              <a:t> </a:t>
            </a:r>
            <a:r>
              <a:rPr lang="en-US" sz="1100" dirty="0" err="1"/>
              <a:t>lý</a:t>
            </a:r>
            <a:r>
              <a:rPr lang="en-US" sz="1100" dirty="0"/>
              <a:t> </a:t>
            </a:r>
            <a:r>
              <a:rPr lang="en-US" sz="1100" dirty="0" err="1"/>
              <a:t>nhà</a:t>
            </a:r>
            <a:r>
              <a:rPr lang="en-US" sz="1100" dirty="0"/>
              <a:t> hang King Crab</a:t>
            </a:r>
          </a:p>
          <a:p>
            <a:pPr marL="0" indent="0">
              <a:buNone/>
            </a:pPr>
            <a:r>
              <a:rPr lang="en-US" sz="1100" dirty="0"/>
              <a:t>                                                                                   </a:t>
            </a:r>
            <a:r>
              <a:rPr lang="vi-VN" sz="1100" b="1" dirty="0">
                <a:effectLst/>
                <a:latin typeface="Times New Roman" panose="02020603050405020304" pitchFamily="18" charset="0"/>
              </a:rPr>
              <a:t>CH</a:t>
            </a:r>
            <a:r>
              <a:rPr lang="en-US" sz="1100" b="1" dirty="0">
                <a:latin typeface="Times New Roman" panose="02020603050405020304" pitchFamily="18" charset="0"/>
              </a:rPr>
              <a:t>Ư</a:t>
            </a:r>
            <a:r>
              <a:rPr lang="vi-VN" sz="1100" b="1" dirty="0">
                <a:effectLst/>
                <a:latin typeface="Times New Roman" panose="02020603050405020304" pitchFamily="18" charset="0"/>
              </a:rPr>
              <a:t>ƠNG II: PHÂN TÍCH VÀ THIẾT KẾ HỆ THỐNG</a:t>
            </a:r>
            <a:endParaRPr lang="en-US" sz="1100" b="1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1" dirty="0">
                <a:latin typeface="Times New Roman" panose="02020603050405020304" pitchFamily="18" charset="0"/>
              </a:rPr>
              <a:t>             </a:t>
            </a:r>
            <a:r>
              <a:rPr lang="en-US" sz="1400" b="1" dirty="0">
                <a:latin typeface="Times New Roman" panose="02020603050405020304" pitchFamily="18" charset="0"/>
              </a:rPr>
              <a:t>            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Phân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tích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</a:rPr>
              <a:t>                                          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Phân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tích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năng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</a:rPr>
              <a:t>               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mềm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King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Crab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đầu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tiên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phải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(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nếu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ch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thì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),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nếu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thì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mục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Customer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Login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Manager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Login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Tài khoản và mật khẩu được đăng ký tr</a:t>
            </a:r>
            <a:r>
              <a:rPr lang="en-US" sz="1400" dirty="0" err="1">
                <a:latin typeface="Times New Roman" panose="02020603050405020304" pitchFamily="18" charset="0"/>
              </a:rPr>
              <a:t>ước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đó (Username, password).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</a:rPr>
              <a:t>             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Chỉ có quản lý mới có quy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ề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n được vào chức năng quản lý chung.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</a:rPr>
              <a:t>              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mềm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gồm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năng: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số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lượng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phẩm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trong kho,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thể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thêm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sửa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xóa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tính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tiền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tự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kết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hợp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những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voucher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sẵn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nhân viên giao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sắp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xếp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tự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khi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đơn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đặt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Xếp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hạng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 theo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đánh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Tạo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voucher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khuyến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mãi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</a:rPr>
              <a:t>              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Hệ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thống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cho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phép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người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dùng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chọn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món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ăn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và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số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lượng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. Sau khi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chọn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món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ăn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thì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đơn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giá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sẽ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tự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xuất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hiện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, sau khi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chọn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số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lượng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thì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ô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thành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tiền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sẽ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xuất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ra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tổng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số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tiền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của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món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đó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, sau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đó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ô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tổng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tiền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cũng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sẽ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cập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nhật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tự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động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theo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số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lượng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mó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ăn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mà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người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dung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chọn.Sau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khi thanh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toán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với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khách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hàng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và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không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có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sai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sót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nào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thì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lưu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hoá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đơn. Thông tin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hoá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đơn bao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gồm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: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Ngày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,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Số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lượng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, Đơn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giá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,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Thành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tiền,Tổng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tiền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</a:rPr>
              <a:t>             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Menu:Lưu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thông tin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về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tên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cũng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như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cả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 (cho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phép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thêm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sửa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xóa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cũng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như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cả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Giúp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menu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một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đơn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tạo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combo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voucher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</a:rPr>
              <a:t>             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Xếp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hạng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 theo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đánh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</a:rPr>
              <a:t>             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Thống kê doanh thu:Lưu thông tin về từng hóa đơn id, tên mónn, số lượng ngày xuất và đơn giá theo từng đơn.</a:t>
            </a:r>
          </a:p>
          <a:p>
            <a:pPr marL="0" indent="0">
              <a:buNone/>
            </a:pPr>
            <a:endParaRPr lang="vi-VN" sz="11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>
                <a:latin typeface="Times New Roman" panose="02020603050405020304" pitchFamily="18" charset="0"/>
              </a:rPr>
              <a:t>   </a:t>
            </a:r>
            <a:endParaRPr lang="vi-VN" sz="11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1" dirty="0">
                <a:effectLst/>
                <a:latin typeface="Times New Roman" panose="02020603050405020304" pitchFamily="18" charset="0"/>
              </a:rPr>
              <a:t>                                                                                                                                               10</a:t>
            </a:r>
          </a:p>
          <a:p>
            <a:pPr marL="0" indent="0">
              <a:buNone/>
            </a:pPr>
            <a:endParaRPr lang="en-US" sz="1100" b="1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vi-VN" sz="1100" b="1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6312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93A6CC2-93E3-4AFF-AA18-53057F19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1400" dirty="0"/>
              <a:t>                                                                  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TÀI LIỆU KHAM KHẢO</a:t>
            </a:r>
          </a:p>
          <a:p>
            <a:endParaRPr lang="en-US" sz="1400" b="1" dirty="0"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</a:rPr>
              <a:t> 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Tiếng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Việt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</a:rPr>
              <a:t> 1 .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Đoàn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V n an,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Lập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Java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nâng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cao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(2006), NXB Khoa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học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Kỹ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thuật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r>
              <a:rPr lang="en-US" sz="1400" b="1" dirty="0">
                <a:effectLst/>
                <a:latin typeface="Times New Roman" panose="02020603050405020304" pitchFamily="18" charset="0"/>
              </a:rPr>
              <a:t>2 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ThS.Hu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Công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Pháp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Bài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Java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cơ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NXB Thông Tin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Truyền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Thông.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</a:rPr>
              <a:t>3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Joel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Murach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Ray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Harris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cơ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PHP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MYSQL, NXB Khoa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học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Kỹ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Thuật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Times New Roman" panose="02020603050405020304" pitchFamily="18" charset="0"/>
              </a:rPr>
              <a:t>4.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Đoàn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V n an,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hướng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đối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tượng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Java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NXB Khoa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học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Kỹ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Thuật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Tiếng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Anh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5.  Scott Oaks, Java Performance: The Definitive Guide (2014), O'Reilly.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6. </a:t>
            </a:r>
            <a:r>
              <a:rPr lang="en-US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Brian Goetz, Java Concurrency in Practice (2006), Addison-Wesley Professional. 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7. .Kathy Sierra &amp; Bert Bates, Head First Java (2005), O'Reilly Media.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8. 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Herbert </a:t>
            </a:r>
            <a:r>
              <a:rPr lang="en-US" sz="1400" dirty="0" err="1">
                <a:effectLst/>
                <a:latin typeface="Times New Roman" panose="02020603050405020304" pitchFamily="18" charset="0"/>
              </a:rPr>
              <a:t>Schildt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, The Complete Reference (2018), McGraw-Hill Education.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</a:rPr>
              <a:t>9. Baron Schwartz &amp; Baron Schwartz, High Performance MySQL (2012), O'Reilly Media.</a:t>
            </a:r>
          </a:p>
          <a:p>
            <a:pPr marL="0" indent="0">
              <a:buNone/>
            </a:pPr>
            <a:endParaRPr lang="en-US" sz="1400" dirty="0">
              <a:effectLst/>
              <a:latin typeface="Times New Roman" panose="02020603050405020304" pitchFamily="18" charset="0"/>
            </a:endParaRPr>
          </a:p>
          <a:p>
            <a:endParaRPr lang="vi-VN" sz="1400" dirty="0">
              <a:effectLst/>
              <a:latin typeface="Times New Roman" panose="02020603050405020304" pitchFamily="18" charset="0"/>
            </a:endParaRPr>
          </a:p>
          <a:p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r>
              <a:rPr lang="en-US" sz="1400" dirty="0"/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6030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2730C27-44F3-44CC-9461-180A90752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err="1"/>
              <a:t>Xây</a:t>
            </a:r>
            <a:r>
              <a:rPr lang="en-US" sz="1100" dirty="0"/>
              <a:t> </a:t>
            </a:r>
            <a:r>
              <a:rPr lang="en-US" sz="1100" dirty="0" err="1"/>
              <a:t>dựng</a:t>
            </a:r>
            <a:r>
              <a:rPr lang="en-US" sz="1100" dirty="0"/>
              <a:t> </a:t>
            </a:r>
            <a:r>
              <a:rPr lang="en-US" sz="1100" dirty="0" err="1"/>
              <a:t>phần</a:t>
            </a:r>
            <a:r>
              <a:rPr lang="en-US" sz="1100" dirty="0"/>
              <a:t> </a:t>
            </a:r>
            <a:r>
              <a:rPr lang="en-US" sz="1100" dirty="0" err="1"/>
              <a:t>mềm</a:t>
            </a:r>
            <a:r>
              <a:rPr lang="en-US" sz="1100" dirty="0"/>
              <a:t> </a:t>
            </a:r>
            <a:r>
              <a:rPr lang="en-US" sz="1100" dirty="0" err="1"/>
              <a:t>quản</a:t>
            </a:r>
            <a:r>
              <a:rPr lang="en-US" sz="1100" dirty="0"/>
              <a:t> </a:t>
            </a:r>
            <a:r>
              <a:rPr lang="en-US" sz="1100" dirty="0" err="1"/>
              <a:t>lý</a:t>
            </a:r>
            <a:r>
              <a:rPr lang="en-US" sz="1100" dirty="0"/>
              <a:t> </a:t>
            </a:r>
            <a:r>
              <a:rPr lang="en-US" sz="1100" dirty="0" err="1"/>
              <a:t>nhà</a:t>
            </a:r>
            <a:r>
              <a:rPr lang="en-US" sz="1100" dirty="0"/>
              <a:t> hang King Crab</a:t>
            </a:r>
          </a:p>
          <a:p>
            <a:pPr marL="0" indent="0">
              <a:buNone/>
            </a:pPr>
            <a:r>
              <a:rPr lang="en-US" sz="1400" dirty="0"/>
              <a:t>               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Quy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thực</a:t>
            </a:r>
            <a:r>
              <a:rPr lang="en-US" sz="14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</a:rPr>
              <a:t>hiện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/>
              <a:t>          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hệ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số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lượng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Sau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hệ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kiểm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tra trong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gian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nhân viên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nào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hoạt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không,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nếu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hệ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gửi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lại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yêu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cầu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chờ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nhân </a:t>
            </a:r>
            <a:r>
              <a:rPr lang="en-US" sz="1400" dirty="0">
                <a:effectLst/>
                <a:latin typeface="Times New Roman" panose="02020603050405020304" pitchFamily="18" charset="0"/>
              </a:rPr>
              <a:t> 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viên sau khi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nấu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 xong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ship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400" dirty="0"/>
              <a:t>           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Trong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thời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gian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chờ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,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màn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hình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sẽ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hiển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thị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thông tin chi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tiết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bill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(tên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món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,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số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lương,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voucher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giảm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giá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(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nếu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có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)+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phí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vi-VN" sz="1400" dirty="0" err="1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ship</a:t>
            </a:r>
            <a:r>
              <a:rPr lang="vi-VN" sz="14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).</a:t>
            </a:r>
          </a:p>
          <a:p>
            <a:pPr marL="0" indent="0">
              <a:buNone/>
            </a:pPr>
            <a:r>
              <a:rPr lang="en-US" sz="1400" dirty="0"/>
              <a:t>           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Khi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món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ăn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trả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tiền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cho nhân viên giao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thể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đánh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chất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lượng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hoặc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than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phiền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về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dịch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vụ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trước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khi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tắt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bill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đang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hiển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thị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Đánh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hệ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ghi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(sau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top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seller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theo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đánh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giá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).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</a:rPr>
              <a:t>               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Khi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cầu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chỉnh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sửa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menu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tài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khoản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hệ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minh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mục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chỉnh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sửa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thông tin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cần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thay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đổi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 Khi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chỉnh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sửa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hệ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thông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báo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nếu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chương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thêm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sửa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xóa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gặp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lỗi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</a:rPr>
              <a:t>                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Ngay giao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diện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chính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khi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mới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hiển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thị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doanh thu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theo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từng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đơn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(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id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ngày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order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tên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nhân viên, thanh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toán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), ở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cuối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đơn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hiển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thị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tổng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doanh thu.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Ngoài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ra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còn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lọc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thống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kê theo yêu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cầu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(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ngày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, nhân viên,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)(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năng đang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phát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triển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). 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</a:rPr>
              <a:t>           </a:t>
            </a: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>
                <a:latin typeface="Times New Roman" panose="02020603050405020304" pitchFamily="18" charset="0"/>
              </a:rPr>
              <a:t>                                                                                                                                </a:t>
            </a:r>
            <a:endParaRPr lang="en-US" sz="11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100" b="1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vi-VN" sz="11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vi-VN" sz="11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4114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B9298A60-D5D9-4643-95DF-E44C6098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vi-VN" sz="1100" b="1" dirty="0">
                <a:effectLst/>
                <a:latin typeface="Times New Roman" panose="02020603050405020304" pitchFamily="18" charset="0"/>
              </a:rPr>
              <a:t>Sơ đồ hoạt động (Activity Diagram)</a:t>
            </a:r>
          </a:p>
          <a:p>
            <a:r>
              <a:rPr lang="en-US" sz="1100" dirty="0"/>
              <a:t> 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11C935B-E332-4E15-A0D4-383034CF3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971" y="517426"/>
            <a:ext cx="59954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en-US" sz="34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1E7ABDF-A418-4581-B2F0-504BA7A7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27" y="1701687"/>
            <a:ext cx="4873015" cy="461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6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003B021-41E7-4FFB-A0F0-6539B57EB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u="sng" dirty="0" err="1">
                <a:effectLst/>
                <a:latin typeface="Times New Roman" panose="02020603050405020304" pitchFamily="18" charset="0"/>
              </a:rPr>
              <a:t>Bước</a:t>
            </a:r>
            <a:r>
              <a:rPr lang="vi-VN" sz="1400" u="sng" dirty="0">
                <a:effectLst/>
                <a:latin typeface="Times New Roman" panose="02020603050405020304" pitchFamily="18" charset="0"/>
              </a:rPr>
              <a:t> 1: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năng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do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tất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cả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dung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thực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hiện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Khi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người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thực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hiện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công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việc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như sau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Kiểm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tra thông tin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Thông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báo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thành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công.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u="sng" dirty="0" err="1">
                <a:effectLst/>
                <a:latin typeface="Times New Roman" panose="02020603050405020304" pitchFamily="18" charset="0"/>
              </a:rPr>
              <a:t>Bước</a:t>
            </a:r>
            <a:r>
              <a:rPr lang="vi-VN" sz="1400" u="sng" dirty="0">
                <a:effectLst/>
                <a:latin typeface="Times New Roman" panose="02020603050405020304" pitchFamily="18" charset="0"/>
              </a:rPr>
              <a:t> 2 :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Chọn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Kiểm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tra thông tin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Đúng:Đăng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thành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công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Sai: yêu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cầu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lại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>
                <a:effectLst/>
                <a:latin typeface="Times New Roman" panose="02020603050405020304" pitchFamily="18" charset="0"/>
              </a:rPr>
              <a:t>Thông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báo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thành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công.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400" u="sng" dirty="0" err="1">
                <a:effectLst/>
                <a:latin typeface="Times New Roman" panose="02020603050405020304" pitchFamily="18" charset="0"/>
              </a:rPr>
              <a:t>Bước</a:t>
            </a:r>
            <a:r>
              <a:rPr lang="vi-VN" sz="1400" u="sng" dirty="0">
                <a:effectLst/>
                <a:latin typeface="Times New Roman" panose="02020603050405020304" pitchFamily="18" charset="0"/>
              </a:rPr>
              <a:t> 3: </a:t>
            </a:r>
            <a:endParaRPr lang="vi-VN" sz="1400" dirty="0"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năng (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function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) đăng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nhập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có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3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(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action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)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làm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thay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đổi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dữ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liệu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vi-VN" sz="1400" dirty="0" err="1">
                <a:effectLst/>
                <a:latin typeface="Times New Roman" panose="02020603050405020304" pitchFamily="18" charset="0"/>
              </a:rPr>
              <a:t>Thứ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tự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hành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được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sắp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xếp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theo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thứ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tự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để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hình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thành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một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sz="1400" dirty="0">
                <a:effectLst/>
                <a:latin typeface="Times New Roman" panose="02020603050405020304" pitchFamily="18" charset="0"/>
              </a:rPr>
              <a:t> năng.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086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C604AD7-A865-49DE-9C61-42AB0FDE7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vi-VN" dirty="0">
                <a:effectLst/>
                <a:latin typeface="Times New Roman" panose="02020603050405020304" pitchFamily="18" charset="0"/>
              </a:rPr>
              <a:t>Sơ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đồ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hoạt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chức</a:t>
            </a:r>
            <a:r>
              <a:rPr lang="vi-VN" dirty="0">
                <a:effectLst/>
                <a:latin typeface="Times New Roman" panose="02020603050405020304" pitchFamily="18" charset="0"/>
              </a:rPr>
              <a:t> năng thanh </a:t>
            </a:r>
            <a:r>
              <a:rPr lang="vi-VN" dirty="0" err="1">
                <a:effectLst/>
                <a:latin typeface="Times New Roman" panose="02020603050405020304" pitchFamily="18" charset="0"/>
              </a:rPr>
              <a:t>toán</a:t>
            </a:r>
            <a:endParaRPr lang="vi-VN" dirty="0">
              <a:effectLst/>
              <a:latin typeface="Times New Roman" panose="02020603050405020304" pitchFamily="18" charset="0"/>
            </a:endParaRPr>
          </a:p>
          <a:p>
            <a:r>
              <a:rPr lang="en-US" sz="1100" dirty="0"/>
              <a:t>      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584B5E-C859-470E-9589-ED00D6F8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5149" y="482544"/>
            <a:ext cx="2121881" cy="4165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39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21D52B25-D467-4B20-973D-C0B86D266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6" y="1025207"/>
            <a:ext cx="4219935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88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A51C3D43-55B8-484D-A45C-37776ED7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2560" y="0"/>
            <a:ext cx="12192000" cy="6858000"/>
          </a:xfrm>
        </p:spPr>
        <p:txBody>
          <a:bodyPr/>
          <a:lstStyle/>
          <a:p>
            <a:pPr marL="342900" lvl="0" indent="-342900">
              <a:buFont typeface="Times New Roman" panose="02020603050405020304" pitchFamily="18" charset="0"/>
              <a:buAutoNum type="arabicPeriod"/>
            </a:pPr>
            <a:r>
              <a:rPr lang="vi-VN" dirty="0">
                <a:effectLst/>
                <a:latin typeface="Times New Roman" panose="02020603050405020304" pitchFamily="18" charset="0"/>
              </a:rPr>
              <a:t>Sơ đồ hoạt động chức n</a:t>
            </a:r>
            <a:r>
              <a:rPr lang="en-US" dirty="0">
                <a:latin typeface="Times New Roman" panose="02020603050405020304" pitchFamily="18" charset="0"/>
              </a:rPr>
              <a:t>ă</a:t>
            </a:r>
            <a:r>
              <a:rPr lang="vi-VN" dirty="0">
                <a:effectLst/>
                <a:latin typeface="Times New Roman" panose="02020603050405020304" pitchFamily="18" charset="0"/>
              </a:rPr>
              <a:t>ng thêm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effectLst/>
                <a:latin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</a:p>
        </p:txBody>
      </p:sp>
      <p:pic>
        <p:nvPicPr>
          <p:cNvPr id="5" name="image13.png">
            <a:extLst>
              <a:ext uri="{FF2B5EF4-FFF2-40B4-BE49-F238E27FC236}">
                <a16:creationId xmlns:a16="http://schemas.microsoft.com/office/drawing/2014/main" id="{B85D5CD0-4F1A-4458-A21E-25D43557D2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5070" y="733108"/>
            <a:ext cx="4721860" cy="5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90275"/>
      </p:ext>
    </p:extLst>
  </p:cSld>
  <p:clrMapOvr>
    <a:masterClrMapping/>
  </p:clrMapOvr>
</p:sld>
</file>

<file path=ppt/theme/theme1.xml><?xml version="1.0" encoding="utf-8"?>
<a:theme xmlns:a="http://schemas.openxmlformats.org/drawingml/2006/main" name="Mặt kim cương">
  <a:themeElements>
    <a:clrScheme name="Mặt kim cương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Mặt kim cương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ặt kim cương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213</TotalTime>
  <Words>2424</Words>
  <Application>Microsoft Office PowerPoint</Application>
  <PresentationFormat>Widescreen</PresentationFormat>
  <Paragraphs>231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Tahoma</vt:lpstr>
      <vt:lpstr>Times New Roman</vt:lpstr>
      <vt:lpstr>Trebuchet MS</vt:lpstr>
      <vt:lpstr>Wingdings</vt:lpstr>
      <vt:lpstr>Wingdings 3</vt:lpstr>
      <vt:lpstr>Mặt kim cương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Khoa Nguyễn</dc:creator>
  <cp:lastModifiedBy>hoang</cp:lastModifiedBy>
  <cp:revision>25</cp:revision>
  <dcterms:created xsi:type="dcterms:W3CDTF">2021-07-21T13:46:27Z</dcterms:created>
  <dcterms:modified xsi:type="dcterms:W3CDTF">2021-07-21T17:39:18Z</dcterms:modified>
</cp:coreProperties>
</file>